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6" r:id="rId4"/>
    <p:sldId id="275" r:id="rId5"/>
    <p:sldId id="273" r:id="rId6"/>
    <p:sldId id="277" r:id="rId7"/>
    <p:sldId id="285" r:id="rId8"/>
    <p:sldId id="286" r:id="rId9"/>
    <p:sldId id="279" r:id="rId10"/>
    <p:sldId id="283" r:id="rId11"/>
    <p:sldId id="282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CC25-1306-47D6-BA13-1FD3F55E9E7E}" type="datetimeFigureOut">
              <a:rPr lang="sk-SK" smtClean="0"/>
              <a:t>21. 2. 2023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871B0-72E0-4E38-9EB5-1500A1496A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84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72B1-1D41-4F6E-910F-1FF9EC6F9D7A}" type="datetime1">
              <a:rPr lang="sk-SK" smtClean="0"/>
              <a:t>21. 2. 2023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7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59F6-B7E7-4419-9F3F-BF1FC666FB7D}" type="datetime1">
              <a:rPr lang="sk-SK" smtClean="0"/>
              <a:t>21. 2. 2023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970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46F4-35F2-4023-A2F5-25589211D9B0}" type="datetime1">
              <a:rPr lang="sk-SK" smtClean="0"/>
              <a:t>21. 2. 2023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80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B851-236D-45A4-B2D4-8487CAC7AA7D}" type="datetime1">
              <a:rPr lang="sk-SK" smtClean="0"/>
              <a:t>21. 2. 2023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7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2710-7DCA-4DF5-B5DC-889B4B77F3C8}" type="datetime1">
              <a:rPr lang="sk-SK" smtClean="0"/>
              <a:t>21. 2. 2023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8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1176-7E1E-4C95-A12B-9893A7FD8A6A}" type="datetime1">
              <a:rPr lang="sk-SK" smtClean="0"/>
              <a:t>21. 2. 2023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56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B6AF-C00B-4EE1-B22A-0063521574F6}" type="datetime1">
              <a:rPr lang="sk-SK" smtClean="0"/>
              <a:t>21. 2. 2023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9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624-21BB-4ABD-8ABD-8554BF213583}" type="datetime1">
              <a:rPr lang="sk-SK" smtClean="0"/>
              <a:t>21. 2. 2023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904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374B-8E2C-4A4A-A942-942791B019C4}" type="datetime1">
              <a:rPr lang="sk-SK" smtClean="0"/>
              <a:t>21. 2. 2023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517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CC06-D386-4A25-BC93-DD6C82516A23}" type="datetime1">
              <a:rPr lang="sk-SK" smtClean="0"/>
              <a:t>21. 2. 2023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66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4B28-B586-49F1-A366-533A7CFFF1EE}" type="datetime1">
              <a:rPr lang="sk-SK" smtClean="0"/>
              <a:t>21. 2. 2023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8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499C-DF2A-4323-9F1D-258ACB246562}" type="datetime1">
              <a:rPr lang="sk-SK" smtClean="0"/>
              <a:t>21. 2. 2023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ECD6-2C38-4A6A-BAC3-72DC9F3221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67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2761029"/>
            <a:ext cx="12192000" cy="1218398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14772" y="2853085"/>
            <a:ext cx="8875378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400" dirty="0">
                <a:solidFill>
                  <a:schemeClr val="bg1"/>
                </a:solidFill>
                <a:ea typeface="Calibri" panose="020F0502020204030204" pitchFamily="34" charset="0"/>
              </a:rPr>
              <a:t>Klastrová politika na </a:t>
            </a:r>
            <a:r>
              <a:rPr lang="sk-SK" sz="5400" dirty="0" smtClean="0">
                <a:solidFill>
                  <a:schemeClr val="bg1"/>
                </a:solidFill>
                <a:ea typeface="Calibri" panose="020F0502020204030204" pitchFamily="34" charset="0"/>
              </a:rPr>
              <a:t>Slovensku</a:t>
            </a:r>
          </a:p>
          <a:p>
            <a:endParaRPr lang="sk-SK" dirty="0" smtClean="0"/>
          </a:p>
          <a:p>
            <a:pPr algn="ctr">
              <a:spcBef>
                <a:spcPts val="1200"/>
              </a:spcBef>
            </a:pPr>
            <a:r>
              <a:rPr lang="sk-SK" sz="3200" b="1" dirty="0" smtClean="0">
                <a:solidFill>
                  <a:schemeClr val="tx2"/>
                </a:solidFill>
              </a:rPr>
              <a:t>Východiská - ciele – nástroje</a:t>
            </a:r>
          </a:p>
          <a:p>
            <a:pPr algn="ctr"/>
            <a:endParaRPr lang="sk-SK" b="1" dirty="0" smtClean="0">
              <a:solidFill>
                <a:schemeClr val="tx2"/>
              </a:solidFill>
            </a:endParaRPr>
          </a:p>
          <a:p>
            <a:pPr algn="ctr"/>
            <a:r>
              <a:rPr lang="sk-SK" sz="2400" b="1" dirty="0" smtClean="0">
                <a:solidFill>
                  <a:schemeClr val="tx2"/>
                </a:solidFill>
              </a:rPr>
              <a:t>Vladimír Tanistrák - Vladimír Borza - Peter Adamovský  </a:t>
            </a:r>
            <a:endParaRPr lang="sk-SK" sz="2400" b="1" dirty="0">
              <a:solidFill>
                <a:schemeClr val="tx2"/>
              </a:solidFill>
            </a:endParaRPr>
          </a:p>
          <a:p>
            <a:pPr algn="ctr"/>
            <a:endParaRPr lang="sk-SK" sz="32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2" y="451809"/>
            <a:ext cx="2716522" cy="65988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25486" y="5290314"/>
            <a:ext cx="6261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0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sk-SK" sz="2000" b="1" dirty="0" smtClean="0">
                <a:solidFill>
                  <a:schemeClr val="tx2"/>
                </a:solidFill>
                <a:latin typeface="+mj-lt"/>
              </a:rPr>
              <a:t>Vzdelávacia konferencia StartUP HUBu </a:t>
            </a:r>
          </a:p>
          <a:p>
            <a:pPr algn="ctr"/>
            <a:r>
              <a:rPr lang="sk-SK" sz="2000" b="1" dirty="0" smtClean="0">
                <a:solidFill>
                  <a:schemeClr val="tx2"/>
                </a:solidFill>
                <a:latin typeface="+mj-lt"/>
              </a:rPr>
              <a:t>16.-17. 2. 2023, Štrbské pleso, hotel Solisko  </a:t>
            </a:r>
            <a:endParaRPr lang="sk-SK" sz="20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sk-SK" sz="2000" b="1" dirty="0">
              <a:latin typeface="+mj-lt"/>
            </a:endParaRPr>
          </a:p>
          <a:p>
            <a:endParaRPr lang="sk-SK" sz="2000" b="1" dirty="0">
              <a:latin typeface="+mj-lt"/>
            </a:endParaRPr>
          </a:p>
          <a:p>
            <a:endParaRPr lang="sk-SK" sz="2000" b="1" dirty="0">
              <a:latin typeface="+mj-lt"/>
            </a:endParaRPr>
          </a:p>
          <a:p>
            <a:endParaRPr lang="sk-SK" sz="2000" b="1" dirty="0">
              <a:latin typeface="+mj-lt"/>
            </a:endParaRPr>
          </a:p>
          <a:p>
            <a:endParaRPr lang="sk-SK" sz="2000" b="1" dirty="0">
              <a:latin typeface="+mj-lt"/>
            </a:endParaRPr>
          </a:p>
          <a:p>
            <a:endParaRPr lang="sk-SK" sz="2000" b="1" dirty="0">
              <a:latin typeface="+mj-lt"/>
            </a:endParaRP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1</a:t>
            </a:fld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08" y="374939"/>
            <a:ext cx="1855109" cy="8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06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tx2"/>
                </a:solidFill>
              </a:rPr>
              <a:t>Pozvánka na medzinárodné klastrové podujatie</a:t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lang="sk-SK" sz="2000" dirty="0">
                <a:solidFill>
                  <a:schemeClr val="tx2"/>
                </a:solidFill>
              </a:rPr>
              <a:t>B</a:t>
            </a:r>
            <a:r>
              <a:rPr lang="sk-SK" sz="2000" dirty="0" smtClean="0">
                <a:solidFill>
                  <a:schemeClr val="tx2"/>
                </a:solidFill>
              </a:rPr>
              <a:t>ližšie informácie - Oddelenie rozvoja klastrov a inovácií SIEA: Vladimír Borza &amp; Peter Adamovský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10</a:t>
            </a:fld>
            <a:endParaRPr lang="sk-SK"/>
          </a:p>
        </p:txBody>
      </p:sp>
      <p:pic>
        <p:nvPicPr>
          <p:cNvPr id="2050" name="Picture 2" descr="https://www.inovujme.sk/uploads/CmR%20Kosice%20event%20bann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9717"/>
            <a:ext cx="10515600" cy="39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biele, skrinka, vonkajšie&#10;&#10;Automaticky generovaný popis">
            <a:extLst>
              <a:ext uri="{FF2B5EF4-FFF2-40B4-BE49-F238E27FC236}">
                <a16:creationId xmlns:a16="http://schemas.microsoft.com/office/drawing/2014/main" id="{0E30EE87-B786-4841-8421-5DC160DCB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5742"/>
            <a:ext cx="12191980" cy="6857990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CBF59072-FB91-43EB-BE3A-6AA0CE753497}"/>
              </a:ext>
            </a:extLst>
          </p:cNvPr>
          <p:cNvSpPr/>
          <p:nvPr/>
        </p:nvSpPr>
        <p:spPr>
          <a:xfrm>
            <a:off x="2106769" y="3615077"/>
            <a:ext cx="25827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VLADIMÍR TANISTRÁK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ODBOR </a:t>
            </a:r>
            <a:r>
              <a:rPr kumimoji="0" lang="sk-SK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INOVÁCIÍ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kumimoji="0" lang="sk-SK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: tanistrak@mhsr.sk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: +421 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2 4854 </a:t>
            </a:r>
            <a:r>
              <a:rPr kumimoji="0" lang="sk-SK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1528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62244EE-A18A-4547-B9ED-05AFBF9D4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9051" y="5580686"/>
            <a:ext cx="2089800" cy="483940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CD6-2C38-4A6A-BAC3-72DC9F3221A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989691" y="468014"/>
            <a:ext cx="726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</a:rPr>
              <a:t>ĎAKUJEME ZA VAŠU POZORNOSŤ</a:t>
            </a:r>
            <a:endParaRPr lang="sk-SK" sz="4000" b="1" dirty="0">
              <a:solidFill>
                <a:schemeClr val="tx2"/>
              </a:solidFill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BF59072-FB91-43EB-BE3A-6AA0CE753497}"/>
              </a:ext>
            </a:extLst>
          </p:cNvPr>
          <p:cNvSpPr/>
          <p:nvPr/>
        </p:nvSpPr>
        <p:spPr>
          <a:xfrm>
            <a:off x="4969264" y="3615264"/>
            <a:ext cx="402707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VLADIMÍR BORZA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pl-PL" sz="1200" b="1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ODDELENIE ROZVOJA KLASTROV A INOVÁCIÍ</a:t>
            </a:r>
            <a:endParaRPr lang="pl-PL" sz="1200" b="1" dirty="0">
              <a:solidFill>
                <a:srgbClr val="44546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sk-SK" sz="1200" dirty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-SK" sz="1200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vladimir.borza@siea.gov.sk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/>
            </a:pP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-SK" sz="1200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+421 </a:t>
            </a:r>
            <a:r>
              <a:rPr lang="sk-SK" sz="1200" dirty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907 988 </a:t>
            </a:r>
            <a:r>
              <a:rPr lang="sk-SK" sz="1200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316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5" y="2148743"/>
            <a:ext cx="1066069" cy="13555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74" y="2148743"/>
            <a:ext cx="1064849" cy="1355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12702"/>
          <a:stretch/>
        </p:blipFill>
        <p:spPr>
          <a:xfrm>
            <a:off x="9468359" y="2148743"/>
            <a:ext cx="1027681" cy="1355500"/>
          </a:xfrm>
          <a:prstGeom prst="rect">
            <a:avLst/>
          </a:prstGeom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id="{CBF59072-FB91-43EB-BE3A-6AA0CE753497}"/>
              </a:ext>
            </a:extLst>
          </p:cNvPr>
          <p:cNvSpPr/>
          <p:nvPr/>
        </p:nvSpPr>
        <p:spPr>
          <a:xfrm>
            <a:off x="7968664" y="3615077"/>
            <a:ext cx="402707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PETER ADAMOVSKÝ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pl-PL" sz="1200" b="1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ODDELENIE ROZVOJA KLASTROV A INOVÁCIÍ</a:t>
            </a:r>
            <a:endParaRPr lang="pl-PL" sz="1200" b="1" dirty="0">
              <a:solidFill>
                <a:srgbClr val="44546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sk-SK" sz="1200" dirty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-SK" sz="1200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peter.adamovsky@siea.gov.sk </a:t>
            </a:r>
            <a:endParaRPr lang="sk-SK" sz="1200" dirty="0">
              <a:solidFill>
                <a:srgbClr val="44546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/>
            </a:pP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-SK" sz="1200" dirty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+421 915 496 </a:t>
            </a:r>
            <a:r>
              <a:rPr lang="sk-SK" sz="1200" dirty="0" smtClean="0">
                <a:solidFill>
                  <a:srgbClr val="44546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917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04" y="5484340"/>
            <a:ext cx="1458165" cy="6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104267" y="1459696"/>
            <a:ext cx="1198346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800" dirty="0" smtClean="0">
              <a:latin typeface="+mj-lt"/>
            </a:endParaRP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sz="2800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sz="2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+mj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Východiská / Európa </a:t>
            </a:r>
            <a:endParaRPr lang="sk-SK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2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44833" y="1315666"/>
            <a:ext cx="109089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b="1" dirty="0" smtClean="0">
                <a:solidFill>
                  <a:schemeClr val="tx2"/>
                </a:solidFill>
              </a:rPr>
              <a:t>V</a:t>
            </a:r>
            <a:r>
              <a:rPr lang="sk-SK" sz="2000" b="1" dirty="0">
                <a:solidFill>
                  <a:schemeClr val="tx2"/>
                </a:solidFill>
              </a:rPr>
              <a:t> Európskej únii je evidovaných vyše 3000 klastrov, ktoré spolu zamestnávajú  vyše </a:t>
            </a:r>
            <a:r>
              <a:rPr lang="sk-SK" sz="2000" b="1" smtClean="0">
                <a:solidFill>
                  <a:schemeClr val="tx2"/>
                </a:solidFill>
              </a:rPr>
              <a:t>50 miliónov </a:t>
            </a:r>
            <a:r>
              <a:rPr lang="sk-SK" sz="2000" b="1" dirty="0">
                <a:solidFill>
                  <a:schemeClr val="tx2"/>
                </a:solidFill>
              </a:rPr>
              <a:t>zamestnancov, </a:t>
            </a:r>
            <a:r>
              <a:rPr lang="sk-SK" sz="2000" b="1">
                <a:solidFill>
                  <a:schemeClr val="tx2"/>
                </a:solidFill>
              </a:rPr>
              <a:t>čo </a:t>
            </a:r>
            <a:r>
              <a:rPr lang="sk-SK" sz="2000" b="1" smtClean="0">
                <a:solidFill>
                  <a:schemeClr val="tx2"/>
                </a:solidFill>
              </a:rPr>
              <a:t>predstavuje </a:t>
            </a:r>
            <a:r>
              <a:rPr lang="sk-SK" sz="2000" b="1" dirty="0">
                <a:solidFill>
                  <a:schemeClr val="tx2"/>
                </a:solidFill>
              </a:rPr>
              <a:t>jedno zo štyroch pracovných miest v Európe. </a:t>
            </a:r>
            <a:endParaRPr lang="sk-SK" sz="2000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b="1" dirty="0" smtClean="0">
                <a:solidFill>
                  <a:schemeClr val="tx2"/>
                </a:solidFill>
              </a:rPr>
              <a:t>Polovica </a:t>
            </a:r>
            <a:r>
              <a:rPr lang="sk-SK" sz="2000" b="1" dirty="0">
                <a:solidFill>
                  <a:schemeClr val="tx2"/>
                </a:solidFill>
              </a:rPr>
              <a:t>z nich (50,3%) spadá do kategórie exportného </a:t>
            </a:r>
            <a:r>
              <a:rPr lang="sk-SK" sz="2000" b="1" dirty="0" smtClean="0">
                <a:solidFill>
                  <a:schemeClr val="tx2"/>
                </a:solidFill>
              </a:rPr>
              <a:t>priemyslu.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b="1" dirty="0" smtClean="0">
                <a:solidFill>
                  <a:schemeClr val="tx2"/>
                </a:solidFill>
              </a:rPr>
              <a:t>Klastre dosahujú produktivitu práce vyššiu o 25% oproti priemeru.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12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tx2"/>
                </a:solidFill>
              </a:rPr>
              <a:t>Vychádzajúc z </a:t>
            </a:r>
            <a:r>
              <a:rPr lang="sk-SK" sz="2000" dirty="0" smtClean="0">
                <a:solidFill>
                  <a:schemeClr val="tx2"/>
                </a:solidFill>
              </a:rPr>
              <a:t>Európskej </a:t>
            </a:r>
            <a:r>
              <a:rPr lang="sk-SK" sz="2000" dirty="0">
                <a:solidFill>
                  <a:schemeClr val="tx2"/>
                </a:solidFill>
              </a:rPr>
              <a:t>klastrovej </a:t>
            </a:r>
            <a:r>
              <a:rPr lang="sk-SK" sz="2000" dirty="0" smtClean="0">
                <a:solidFill>
                  <a:schemeClr val="tx2"/>
                </a:solidFill>
              </a:rPr>
              <a:t>platformy </a:t>
            </a:r>
            <a:r>
              <a:rPr lang="sk-SK" sz="2000" dirty="0">
                <a:solidFill>
                  <a:schemeClr val="tx2"/>
                </a:solidFill>
              </a:rPr>
              <a:t>(ECCP) </a:t>
            </a:r>
            <a:r>
              <a:rPr lang="sk-SK" sz="2000" b="1" dirty="0" smtClean="0">
                <a:solidFill>
                  <a:schemeClr val="tx2"/>
                </a:solidFill>
              </a:rPr>
              <a:t>klastre </a:t>
            </a:r>
            <a:r>
              <a:rPr lang="sk-SK" sz="2000" b="1" dirty="0">
                <a:solidFill>
                  <a:schemeClr val="tx2"/>
                </a:solidFill>
              </a:rPr>
              <a:t>združujú približne </a:t>
            </a:r>
            <a:r>
              <a:rPr lang="sk-SK" sz="2000" b="1" dirty="0" smtClean="0">
                <a:solidFill>
                  <a:schemeClr val="tx2"/>
                </a:solidFill>
              </a:rPr>
              <a:t>73</a:t>
            </a:r>
            <a:r>
              <a:rPr lang="sk-SK" sz="2000" b="1" dirty="0">
                <a:solidFill>
                  <a:schemeClr val="tx2"/>
                </a:solidFill>
              </a:rPr>
              <a:t> 000 </a:t>
            </a:r>
            <a:r>
              <a:rPr lang="sk-SK" sz="2000" b="1" dirty="0" smtClean="0">
                <a:solidFill>
                  <a:schemeClr val="tx2"/>
                </a:solidFill>
              </a:rPr>
              <a:t>členov/organizácií</a:t>
            </a:r>
            <a:r>
              <a:rPr lang="sk-SK" sz="2000" b="1" dirty="0">
                <a:solidFill>
                  <a:schemeClr val="tx2"/>
                </a:solidFill>
              </a:rPr>
              <a:t>. Z </a:t>
            </a:r>
            <a:r>
              <a:rPr lang="sk-SK" sz="2000" b="1" dirty="0" smtClean="0">
                <a:solidFill>
                  <a:schemeClr val="tx2"/>
                </a:solidFill>
              </a:rPr>
              <a:t>toho 70,4 </a:t>
            </a:r>
            <a:r>
              <a:rPr lang="sk-SK" sz="2000" b="1" dirty="0">
                <a:solidFill>
                  <a:schemeClr val="tx2"/>
                </a:solidFill>
              </a:rPr>
              <a:t>% tvoria malé a stredné podniky</a:t>
            </a:r>
            <a:r>
              <a:rPr lang="sk-SK" sz="2000" dirty="0">
                <a:solidFill>
                  <a:schemeClr val="tx2"/>
                </a:solidFill>
              </a:rPr>
              <a:t>, 10,2 % veľké firmy a 8,1 % výskumné organizácie. 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20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tx2"/>
                </a:solidFill>
              </a:rPr>
              <a:t>Takmer </a:t>
            </a:r>
            <a:r>
              <a:rPr lang="sk-SK" sz="2000" dirty="0">
                <a:solidFill>
                  <a:schemeClr val="tx2"/>
                </a:solidFill>
              </a:rPr>
              <a:t>60</a:t>
            </a:r>
            <a:r>
              <a:rPr lang="sk-SK" sz="2000" dirty="0" smtClean="0">
                <a:solidFill>
                  <a:schemeClr val="tx2"/>
                </a:solidFill>
              </a:rPr>
              <a:t>% </a:t>
            </a:r>
            <a:r>
              <a:rPr lang="sk-SK" sz="2000" dirty="0">
                <a:solidFill>
                  <a:schemeClr val="tx2"/>
                </a:solidFill>
              </a:rPr>
              <a:t>európskych klastrov v rámci </a:t>
            </a:r>
            <a:r>
              <a:rPr lang="sk-SK" sz="2000" dirty="0" smtClean="0">
                <a:solidFill>
                  <a:schemeClr val="tx2"/>
                </a:solidFill>
              </a:rPr>
              <a:t>EÚ - </a:t>
            </a:r>
            <a:r>
              <a:rPr lang="sk-SK" sz="2000" dirty="0">
                <a:solidFill>
                  <a:schemeClr val="tx2"/>
                </a:solidFill>
              </a:rPr>
              <a:t>27 v priemere združuje do 100 </a:t>
            </a:r>
            <a:r>
              <a:rPr lang="sk-SK" sz="2000" dirty="0" smtClean="0">
                <a:solidFill>
                  <a:schemeClr val="tx2"/>
                </a:solidFill>
              </a:rPr>
              <a:t>členov.</a:t>
            </a:r>
            <a:endParaRPr lang="sk-SK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104267" y="1459696"/>
            <a:ext cx="1198346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800" dirty="0" smtClean="0">
              <a:latin typeface="+mj-lt"/>
            </a:endParaRP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sz="2800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sz="2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+mj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3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37148" y="1342227"/>
            <a:ext cx="109166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tx2"/>
                </a:solidFill>
              </a:rPr>
              <a:t>V </a:t>
            </a:r>
            <a:r>
              <a:rPr lang="sk-SK" sz="2000" dirty="0" smtClean="0">
                <a:solidFill>
                  <a:schemeClr val="tx2"/>
                </a:solidFill>
              </a:rPr>
              <a:t>posledných rokoch sa </a:t>
            </a:r>
            <a:r>
              <a:rPr lang="sk-SK" sz="2000" dirty="0">
                <a:solidFill>
                  <a:schemeClr val="tx2"/>
                </a:solidFill>
              </a:rPr>
              <a:t>klastre na Slovensku začali chápať ako všeobecne uznávaný prvok rozvoja konkurencieschopnosti a inovácií sa na </a:t>
            </a:r>
            <a:r>
              <a:rPr lang="sk-SK" sz="2000" dirty="0" smtClean="0">
                <a:solidFill>
                  <a:schemeClr val="tx2"/>
                </a:solidFill>
              </a:rPr>
              <a:t>Slovensku.   </a:t>
            </a:r>
            <a:endParaRPr lang="sk-SK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b="1" dirty="0" smtClean="0">
                <a:solidFill>
                  <a:schemeClr val="tx2"/>
                </a:solidFill>
              </a:rPr>
              <a:t>V</a:t>
            </a:r>
            <a:r>
              <a:rPr lang="sk-SK" sz="2000" b="1" dirty="0">
                <a:solidFill>
                  <a:schemeClr val="tx2"/>
                </a:solidFill>
              </a:rPr>
              <a:t> súčasnosti na Slovensku</a:t>
            </a:r>
            <a:r>
              <a:rPr lang="sk-SK" sz="2000" dirty="0">
                <a:solidFill>
                  <a:schemeClr val="tx2"/>
                </a:solidFill>
              </a:rPr>
              <a:t> evidujeme vyše 30 aktívnych priemyselných klastrov. Z </a:t>
            </a:r>
            <a:r>
              <a:rPr lang="sk-SK" sz="2000" dirty="0" smtClean="0">
                <a:solidFill>
                  <a:schemeClr val="tx2"/>
                </a:solidFill>
              </a:rPr>
              <a:t>toho </a:t>
            </a:r>
            <a:r>
              <a:rPr lang="sk-SK" sz="2000" dirty="0">
                <a:solidFill>
                  <a:schemeClr val="tx2"/>
                </a:solidFill>
              </a:rPr>
              <a:t>takmer 30%  má menej ako 3 roky. 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20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tx2"/>
                </a:solidFill>
              </a:rPr>
              <a:t>Na </a:t>
            </a:r>
            <a:r>
              <a:rPr lang="sk-SK" sz="2000" dirty="0">
                <a:solidFill>
                  <a:schemeClr val="tx2"/>
                </a:solidFill>
              </a:rPr>
              <a:t>európskej platforme </a:t>
            </a:r>
            <a:r>
              <a:rPr lang="sk-SK" sz="2000" dirty="0" smtClean="0">
                <a:solidFill>
                  <a:schemeClr val="tx2"/>
                </a:solidFill>
              </a:rPr>
              <a:t>ECCP </a:t>
            </a:r>
            <a:r>
              <a:rPr lang="sk-SK" sz="2000" dirty="0">
                <a:solidFill>
                  <a:schemeClr val="tx2"/>
                </a:solidFill>
              </a:rPr>
              <a:t>je </a:t>
            </a:r>
            <a:r>
              <a:rPr lang="sk-SK" sz="2000" dirty="0" smtClean="0">
                <a:solidFill>
                  <a:schemeClr val="tx2"/>
                </a:solidFill>
              </a:rPr>
              <a:t>v</a:t>
            </a:r>
            <a:r>
              <a:rPr lang="sk-SK" sz="2000" dirty="0">
                <a:solidFill>
                  <a:schemeClr val="tx2"/>
                </a:solidFill>
              </a:rPr>
              <a:t> súčasnosti registrovaných </a:t>
            </a:r>
            <a:r>
              <a:rPr lang="sk-SK" sz="2000" dirty="0" smtClean="0">
                <a:solidFill>
                  <a:schemeClr val="tx2"/>
                </a:solidFill>
              </a:rPr>
              <a:t>26 klastrov, čo predstavuje 76% </a:t>
            </a:r>
            <a:r>
              <a:rPr lang="sk-SK" sz="2000" dirty="0" smtClean="0">
                <a:solidFill>
                  <a:schemeClr val="tx2"/>
                </a:solidFill>
              </a:rPr>
              <a:t>z </a:t>
            </a:r>
            <a:r>
              <a:rPr lang="sk-SK" sz="2000" dirty="0" smtClean="0">
                <a:solidFill>
                  <a:schemeClr val="tx2"/>
                </a:solidFill>
              </a:rPr>
              <a:t>celkového počtu.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tx2"/>
                </a:solidFill>
              </a:rPr>
              <a:t>Podľa </a:t>
            </a:r>
            <a:r>
              <a:rPr lang="sk-SK" sz="2000" dirty="0">
                <a:solidFill>
                  <a:schemeClr val="tx2"/>
                </a:solidFill>
              </a:rPr>
              <a:t>aktualizovaných údajov SIEA, slovenské klastre </a:t>
            </a:r>
            <a:r>
              <a:rPr lang="sk-SK" sz="2000" dirty="0" smtClean="0">
                <a:solidFill>
                  <a:schemeClr val="tx2"/>
                </a:solidFill>
              </a:rPr>
              <a:t>majú vyše 930 </a:t>
            </a:r>
            <a:r>
              <a:rPr lang="sk-SK" sz="2000" dirty="0">
                <a:solidFill>
                  <a:schemeClr val="tx2"/>
                </a:solidFill>
              </a:rPr>
              <a:t>členov. </a:t>
            </a:r>
            <a:r>
              <a:rPr lang="sk-SK" sz="2000" dirty="0" smtClean="0">
                <a:solidFill>
                  <a:schemeClr val="tx2"/>
                </a:solidFill>
              </a:rPr>
              <a:t>Tieto združujú firmy a organizácie s vyše 100 000 zamestnancami a s celkovým ročným obratom takmer 2,3 mld. EUR</a:t>
            </a:r>
            <a:r>
              <a:rPr lang="sk-SK" sz="2000" dirty="0">
                <a:solidFill>
                  <a:schemeClr val="tx2"/>
                </a:solidFill>
              </a:rPr>
              <a:t>.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1200" dirty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Východiská / Slovensko (1) </a:t>
            </a:r>
            <a:endParaRPr lang="sk-SK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9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104267" y="1459696"/>
            <a:ext cx="1198346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800" dirty="0" smtClean="0">
              <a:latin typeface="+mj-lt"/>
            </a:endParaRP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sz="2800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sz="2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+mj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4000" b="1" dirty="0">
                <a:solidFill>
                  <a:srgbClr val="44546A"/>
                </a:solidFill>
                <a:latin typeface="Calibri Light" panose="020F0302020204030204"/>
              </a:rPr>
              <a:t>Východiská / Slovensko </a:t>
            </a:r>
            <a:r>
              <a:rPr lang="sk-SK" sz="4000" b="1" dirty="0" smtClean="0">
                <a:solidFill>
                  <a:srgbClr val="44546A"/>
                </a:solidFill>
                <a:latin typeface="Calibri Light" panose="020F0302020204030204"/>
              </a:rPr>
              <a:t>(2</a:t>
            </a:r>
            <a:r>
              <a:rPr lang="sk-SK" sz="4000" b="1" dirty="0">
                <a:solidFill>
                  <a:srgbClr val="44546A"/>
                </a:solidFill>
                <a:latin typeface="Calibri Light" panose="020F0302020204030204"/>
              </a:rPr>
              <a:t>)</a:t>
            </a:r>
            <a:r>
              <a:rPr lang="sk-SK" sz="4000" b="1" dirty="0" smtClean="0">
                <a:solidFill>
                  <a:srgbClr val="44546A"/>
                </a:solidFill>
                <a:latin typeface="Calibri Light" panose="020F0302020204030204"/>
              </a:rPr>
              <a:t> </a:t>
            </a:r>
            <a:endParaRPr lang="sk-SK" sz="4000" b="1" dirty="0">
              <a:solidFill>
                <a:srgbClr val="44546A"/>
              </a:solidFill>
              <a:latin typeface="Calibri Light" panose="020F0302020204030204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4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44832" y="1323171"/>
            <a:ext cx="112338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2400" b="1" dirty="0">
                <a:solidFill>
                  <a:schemeClr val="tx2"/>
                </a:solidFill>
              </a:rPr>
              <a:t>Posudzovanie kvality klastrov </a:t>
            </a:r>
            <a:r>
              <a:rPr lang="sk-SK" sz="2400" dirty="0">
                <a:solidFill>
                  <a:schemeClr val="tx2"/>
                </a:solidFill>
              </a:rPr>
              <a:t>– dva druhy hodnotenia  </a:t>
            </a:r>
          </a:p>
          <a:p>
            <a:pPr marL="625475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k-SK" sz="2000" b="1" dirty="0">
                <a:solidFill>
                  <a:schemeClr val="tx2"/>
                </a:solidFill>
              </a:rPr>
              <a:t>medzinárodné hodnotenie </a:t>
            </a:r>
            <a:r>
              <a:rPr lang="sk-SK" sz="2000" dirty="0">
                <a:solidFill>
                  <a:schemeClr val="tx2"/>
                </a:solidFill>
              </a:rPr>
              <a:t>Európskeho sekretariátu pre klastrové analýzy – ESCA: </a:t>
            </a:r>
            <a:r>
              <a:rPr lang="sk-SK" sz="2000" b="1" dirty="0">
                <a:solidFill>
                  <a:schemeClr val="tx2"/>
                </a:solidFill>
              </a:rPr>
              <a:t>kvalita manažmentu </a:t>
            </a:r>
            <a:r>
              <a:rPr lang="sk-SK" sz="2000" dirty="0" smtClean="0">
                <a:solidFill>
                  <a:schemeClr val="tx2"/>
                </a:solidFill>
              </a:rPr>
              <a:t>klastra: 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339725" algn="just">
              <a:spcAft>
                <a:spcPts val="1200"/>
              </a:spcAft>
            </a:pPr>
            <a:r>
              <a:rPr lang="sk-SK" sz="2000" dirty="0" smtClean="0">
                <a:solidFill>
                  <a:schemeClr val="tx2"/>
                </a:solidFill>
              </a:rPr>
              <a:t>	</a:t>
            </a:r>
            <a:r>
              <a:rPr lang="sk-SK" sz="2000" b="1" dirty="0" smtClean="0">
                <a:solidFill>
                  <a:schemeClr val="tx2"/>
                </a:solidFill>
              </a:rPr>
              <a:t>Košice </a:t>
            </a:r>
            <a:r>
              <a:rPr lang="sk-SK" sz="2000" b="1" dirty="0">
                <a:solidFill>
                  <a:schemeClr val="tx2"/>
                </a:solidFill>
              </a:rPr>
              <a:t>IT Valley – </a:t>
            </a:r>
            <a:r>
              <a:rPr lang="sk-SK" sz="2000" b="1" dirty="0" smtClean="0">
                <a:solidFill>
                  <a:schemeClr val="tx2"/>
                </a:solidFill>
              </a:rPr>
              <a:t>zlato 		Slovenský </a:t>
            </a:r>
            <a:r>
              <a:rPr lang="sk-SK" sz="2000" b="1" dirty="0">
                <a:solidFill>
                  <a:schemeClr val="tx2"/>
                </a:solidFill>
              </a:rPr>
              <a:t>plastikársky klaster – </a:t>
            </a:r>
            <a:r>
              <a:rPr lang="sk-SK" sz="2000" b="1" dirty="0" smtClean="0">
                <a:solidFill>
                  <a:schemeClr val="tx2"/>
                </a:solidFill>
              </a:rPr>
              <a:t>striebro</a:t>
            </a:r>
          </a:p>
          <a:p>
            <a:pPr marL="796925" lvl="1" algn="just">
              <a:spcAft>
                <a:spcPts val="1200"/>
              </a:spcAft>
            </a:pPr>
            <a:r>
              <a:rPr lang="sk-SK" sz="2000" dirty="0" smtClean="0">
                <a:solidFill>
                  <a:schemeClr val="tx2"/>
                </a:solidFill>
              </a:rPr>
              <a:t>40 </a:t>
            </a:r>
            <a:r>
              <a:rPr lang="sk-SK" sz="2000" dirty="0">
                <a:solidFill>
                  <a:schemeClr val="tx2"/>
                </a:solidFill>
              </a:rPr>
              <a:t>certifikácií a </a:t>
            </a:r>
            <a:r>
              <a:rPr lang="sk-SK" sz="2000" dirty="0" err="1" smtClean="0">
                <a:solidFill>
                  <a:schemeClr val="tx2"/>
                </a:solidFill>
              </a:rPr>
              <a:t>recertifikácií</a:t>
            </a:r>
            <a:r>
              <a:rPr lang="sk-SK" sz="2000" dirty="0" smtClean="0">
                <a:solidFill>
                  <a:schemeClr val="tx2"/>
                </a:solidFill>
              </a:rPr>
              <a:t> </a:t>
            </a:r>
            <a:r>
              <a:rPr lang="sk-SK" sz="2000" dirty="0">
                <a:solidFill>
                  <a:schemeClr val="tx2"/>
                </a:solidFill>
              </a:rPr>
              <a:t>na bronz. 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796925" lvl="1" algn="just">
              <a:spcAft>
                <a:spcPts val="1200"/>
              </a:spcAft>
            </a:pPr>
            <a:r>
              <a:rPr lang="sk-SK" sz="2000" dirty="0" smtClean="0">
                <a:solidFill>
                  <a:schemeClr val="tx2"/>
                </a:solidFill>
              </a:rPr>
              <a:t>Potenciál </a:t>
            </a:r>
            <a:r>
              <a:rPr lang="sk-SK" sz="2000" dirty="0">
                <a:solidFill>
                  <a:schemeClr val="tx2"/>
                </a:solidFill>
              </a:rPr>
              <a:t>na striebro resp. v budúcnosti  na zlato - ďalšie 2 klastre.     </a:t>
            </a:r>
          </a:p>
          <a:p>
            <a:pPr marL="339725" algn="just">
              <a:spcAft>
                <a:spcPts val="1200"/>
              </a:spcAft>
            </a:pPr>
            <a:endParaRPr lang="sk-SK" sz="600" b="1" dirty="0" smtClean="0">
              <a:solidFill>
                <a:schemeClr val="tx2"/>
              </a:solidFill>
            </a:endParaRPr>
          </a:p>
          <a:p>
            <a:pPr marL="625475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k-SK" sz="2000" b="1" dirty="0" smtClean="0">
                <a:solidFill>
                  <a:schemeClr val="tx2"/>
                </a:solidFill>
              </a:rPr>
              <a:t>národné </a:t>
            </a:r>
            <a:r>
              <a:rPr lang="sk-SK" sz="2000" b="1" dirty="0">
                <a:solidFill>
                  <a:schemeClr val="tx2"/>
                </a:solidFill>
              </a:rPr>
              <a:t>hodnotenie </a:t>
            </a:r>
            <a:r>
              <a:rPr lang="sk-SK" sz="2000" dirty="0">
                <a:solidFill>
                  <a:schemeClr val="tx2"/>
                </a:solidFill>
              </a:rPr>
              <a:t>orientované na výkonnosť klastra – SIEA: začiatok v r. 2022, pilotným hodnotením prešlo 10 klastrov (2x rozvinutý klaster, 7x pokročilý klaster, 1x mierne pokročilý klaster</a:t>
            </a:r>
            <a:r>
              <a:rPr lang="sk-SK" sz="2000" dirty="0" smtClean="0">
                <a:solidFill>
                  <a:schemeClr val="tx2"/>
                </a:solidFill>
              </a:rPr>
              <a:t>).</a:t>
            </a:r>
            <a:endParaRPr lang="sk-SK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304793" y="1313980"/>
            <a:ext cx="113738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1" indent="-342900" algn="just">
              <a:spcBef>
                <a:spcPct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sk-SK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Doterajšia forma finančnej podpory MH SR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je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komplementarita viaczdrojového financovania zameraná na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rôzne životné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štádiá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klastra:</a:t>
            </a:r>
          </a:p>
          <a:p>
            <a:pPr marL="876300" lvl="2" indent="-342900" algn="just">
              <a:spcBef>
                <a:spcPct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sk-SK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 klastrov a naštartovanie ich základných činností</a:t>
            </a:r>
            <a:r>
              <a:rPr lang="sk-SK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budovanie partnerstva a spolupráce – dotácia zo štátneho rozpočtu (nižšie sumy, menej náročná administratíva dotácie/projektu a menej náročné aktivity, kratšie obdobie realizácie). M</a:t>
            </a:r>
            <a:r>
              <a:rPr lang="sk-SK" altLang="sk-SK" dirty="0" smtClean="0">
                <a:solidFill>
                  <a:schemeClr val="tx2"/>
                </a:solidFill>
              </a:rPr>
              <a:t>aximálna </a:t>
            </a:r>
            <a:r>
              <a:rPr lang="sk-SK" altLang="sk-SK" dirty="0">
                <a:solidFill>
                  <a:schemeClr val="tx2"/>
                </a:solidFill>
              </a:rPr>
              <a:t>výška dotácie 55 000 </a:t>
            </a:r>
            <a:r>
              <a:rPr lang="sk-SK" altLang="sk-SK" dirty="0" smtClean="0">
                <a:solidFill>
                  <a:schemeClr val="tx2"/>
                </a:solidFill>
              </a:rPr>
              <a:t>EUR (v závislosti od stupňa rozvinutosti klastra),  intenzita </a:t>
            </a:r>
            <a:r>
              <a:rPr lang="sk-SK" altLang="sk-SK" dirty="0">
                <a:solidFill>
                  <a:schemeClr val="tx2"/>
                </a:solidFill>
              </a:rPr>
              <a:t>85% </a:t>
            </a:r>
            <a:r>
              <a:rPr lang="sk-SK" altLang="sk-SK" dirty="0" smtClean="0">
                <a:solidFill>
                  <a:schemeClr val="tx2"/>
                </a:solidFill>
              </a:rPr>
              <a:t>COV, </a:t>
            </a:r>
            <a:r>
              <a:rPr lang="sk-SK" altLang="sk-SK" b="1" dirty="0" smtClean="0">
                <a:solidFill>
                  <a:schemeClr val="tx2"/>
                </a:solidFill>
              </a:rPr>
              <a:t>vek klastrov do troch rokov</a:t>
            </a:r>
            <a:r>
              <a:rPr lang="sk-SK" altLang="sk-SK" dirty="0" smtClean="0">
                <a:solidFill>
                  <a:schemeClr val="tx2"/>
                </a:solidFill>
              </a:rPr>
              <a:t>. </a:t>
            </a:r>
            <a:r>
              <a:rPr lang="sk-SK" b="1" dirty="0" smtClean="0">
                <a:solidFill>
                  <a:schemeClr val="tx2"/>
                </a:solidFill>
              </a:rPr>
              <a:t>Rozdiel - pred rokom 2022 výzvy boli určené pre klastre s dobou existencie nad 2 roky, hodnotenie klastra nebolo podmienkou. Oprávnené aktivity:  </a:t>
            </a:r>
          </a:p>
          <a:p>
            <a:pPr marL="1333500" lvl="3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sz="1400" dirty="0" smtClean="0">
                <a:solidFill>
                  <a:schemeClr val="tx2"/>
                </a:solidFill>
              </a:rPr>
              <a:t>vzdelávacie aktivity</a:t>
            </a:r>
          </a:p>
          <a:p>
            <a:pPr marL="1333500" lvl="3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sz="1400" dirty="0" smtClean="0">
                <a:solidFill>
                  <a:schemeClr val="tx2"/>
                </a:solidFill>
              </a:rPr>
              <a:t>prezentácia </a:t>
            </a:r>
            <a:r>
              <a:rPr lang="sk-SK" sz="1400" dirty="0">
                <a:solidFill>
                  <a:schemeClr val="tx2"/>
                </a:solidFill>
              </a:rPr>
              <a:t>priemyselných klastrov prostredníctvom účasti na zahraničných informačných podujatiach a výstavách;</a:t>
            </a:r>
          </a:p>
          <a:p>
            <a:pPr marL="1333500" lvl="3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altLang="sk-SK" sz="1400" dirty="0">
                <a:solidFill>
                  <a:schemeClr val="tx2"/>
                </a:solidFill>
              </a:rPr>
              <a:t>tvorba stratégie klastra, technologických máp, inovačné stratégie, marketingové stratégie a pod.;</a:t>
            </a:r>
          </a:p>
          <a:p>
            <a:pPr marL="1333500" lvl="3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altLang="sk-SK" sz="1400" dirty="0">
                <a:solidFill>
                  <a:schemeClr val="tx2"/>
                </a:solidFill>
              </a:rPr>
              <a:t>účasť priemyselných klastrov v medzinárodných projektoch a sieťach;</a:t>
            </a:r>
          </a:p>
          <a:p>
            <a:pPr marL="1333500" lvl="3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altLang="sk-SK" sz="1400" dirty="0">
                <a:solidFill>
                  <a:schemeClr val="tx2"/>
                </a:solidFill>
              </a:rPr>
              <a:t>aktivity zamerané na plnenie odporúčaní vyplývajúcich z procesu certifikácie, uskutočneného podľa metodiky Európskeho sekretariátu pre klastrové analýzy (</a:t>
            </a:r>
            <a:r>
              <a:rPr lang="sk-SK" altLang="sk-SK" sz="1400" dirty="0" smtClean="0">
                <a:solidFill>
                  <a:schemeClr val="tx2"/>
                </a:solidFill>
              </a:rPr>
              <a:t>ESCA)</a:t>
            </a:r>
            <a:endParaRPr lang="sk-SK" altLang="sk-SK" sz="2000" dirty="0">
              <a:solidFill>
                <a:schemeClr val="tx2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5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4000" b="1" dirty="0">
                <a:solidFill>
                  <a:srgbClr val="44546A"/>
                </a:solidFill>
                <a:latin typeface="Calibri Light" panose="020F0302020204030204"/>
              </a:rPr>
              <a:t>Východiská / Slovensko </a:t>
            </a:r>
            <a:r>
              <a:rPr lang="sk-SK" sz="4000" b="1" dirty="0" smtClean="0">
                <a:solidFill>
                  <a:srgbClr val="44546A"/>
                </a:solidFill>
                <a:latin typeface="Calibri Light" panose="020F0302020204030204"/>
              </a:rPr>
              <a:t>(3) </a:t>
            </a:r>
            <a:endParaRPr lang="sk-SK" sz="4000" b="1" dirty="0">
              <a:solidFill>
                <a:srgbClr val="44546A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31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192499" y="1180893"/>
            <a:ext cx="114861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0" lvl="2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dirty="0">
              <a:solidFill>
                <a:schemeClr val="tx2"/>
              </a:solidFill>
            </a:endParaRPr>
          </a:p>
          <a:p>
            <a:pPr marL="876300" lvl="2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dirty="0">
              <a:solidFill>
                <a:schemeClr val="tx2"/>
              </a:solidFill>
            </a:endParaRPr>
          </a:p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dirty="0" smtClean="0">
              <a:solidFill>
                <a:schemeClr val="tx2"/>
              </a:solidFill>
            </a:endParaRPr>
          </a:p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+mj-lt"/>
            </a:endParaRP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6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241419" y="1270890"/>
            <a:ext cx="10891801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0" lvl="2" indent="-342900" algn="just">
              <a:spcBef>
                <a:spcPct val="0"/>
              </a:spcBef>
              <a:spcAft>
                <a:spcPts val="1000"/>
              </a:spcAft>
              <a:buFont typeface="+mj-lt"/>
              <a:buAutoNum type="alphaLcParenR" startAt="2"/>
            </a:pPr>
            <a:r>
              <a:rPr lang="sk-SK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existujúce </a:t>
            </a:r>
            <a:r>
              <a:rPr lang="sk-SK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etablované klastre v regiónoch Slovenska, spoločné služby a výskum a vývoj – nenávratný finančný príspevok z  EŠIF (vyššie sumy aj administratíva štrukturálnych fondov, viacročné projekty, inovačné aktivity) </a:t>
            </a: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r. 2020 historicky prvá výzva z prostriedkov EŠIF. </a:t>
            </a:r>
            <a:endParaRPr lang="sk-SK" sz="2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Cieľ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podporiť činnosti klastrovej organizácie zamerané na plnenie úloh a cieľov vyplývajúcich pre ňu z dokumentu Stratégia rozvoja klastrovej organizácie a súčasne hodnotení a odporúčaní vyplývajúcich z procesu certifikácie uskutočneného podľa metodiky 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dôrazom na zefektívnenie činnosti a rozvoj klastrovej organizácie, podporu jej inovačného potenciálu a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internacionalizácie.</a:t>
            </a:r>
            <a:endParaRPr lang="sk-SK" sz="2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až do výšky 200 000 EUR, intenzita 85% COV, schválených 21 žiadostí o nenávratný finančný príspevok.</a:t>
            </a: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4000" b="1" dirty="0">
                <a:solidFill>
                  <a:srgbClr val="44546A"/>
                </a:solidFill>
                <a:latin typeface="Calibri Light" panose="020F0302020204030204"/>
              </a:rPr>
              <a:t>Východiská / Slovensko </a:t>
            </a:r>
            <a:r>
              <a:rPr lang="sk-SK" sz="4000" b="1" dirty="0" smtClean="0">
                <a:solidFill>
                  <a:srgbClr val="44546A"/>
                </a:solidFill>
                <a:latin typeface="Calibri Light" panose="020F0302020204030204"/>
              </a:rPr>
              <a:t>(4)</a:t>
            </a:r>
            <a:endParaRPr lang="sk-SK" sz="4000" b="1" dirty="0">
              <a:solidFill>
                <a:srgbClr val="44546A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192499" y="1180893"/>
            <a:ext cx="114861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0" lvl="2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dirty="0">
              <a:solidFill>
                <a:schemeClr val="tx2"/>
              </a:solidFill>
            </a:endParaRPr>
          </a:p>
          <a:p>
            <a:pPr marL="876300" lvl="2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dirty="0">
              <a:solidFill>
                <a:schemeClr val="tx2"/>
              </a:solidFill>
            </a:endParaRPr>
          </a:p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dirty="0" smtClean="0">
              <a:solidFill>
                <a:schemeClr val="tx2"/>
              </a:solidFill>
            </a:endParaRPr>
          </a:p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+mj-lt"/>
            </a:endParaRP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7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44833" y="1360429"/>
            <a:ext cx="1067234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457200" algn="just">
              <a:spcBef>
                <a:spcPct val="0"/>
              </a:spcBef>
              <a:spcAft>
                <a:spcPts val="1000"/>
              </a:spcAft>
              <a:buFont typeface="+mj-lt"/>
              <a:buAutoNum type="arabicParenR" startAt="2"/>
            </a:pPr>
            <a:r>
              <a:rPr lang="sk-SK" sz="2000" b="1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Nefinančná </a:t>
            </a:r>
            <a:r>
              <a:rPr lang="sk-SK" sz="20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</a:t>
            </a:r>
            <a:r>
              <a:rPr lang="sk-SK" sz="20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služby a aktivity poskytované SIEA </a:t>
            </a:r>
            <a:endParaRPr lang="sk-SK" sz="2000" dirty="0" smtClean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Doteraz: </a:t>
            </a: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ZIVSE – Zvyšovanie inovačnej výkonnosti slovenskej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ekonomiky</a:t>
            </a: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Platforma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Slovenský klastrový monitor – informačný transfer, možnosti diseminácie aktivít pre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klastre</a:t>
            </a: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Účasť </a:t>
            </a: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medzinárodných projektoch, pracovných/expertných skupinách a pod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endParaRPr lang="sk-SK" altLang="sk-SK" sz="9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2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Príprava – národný projekt pripravovaný v </a:t>
            </a:r>
            <a:r>
              <a:rPr lang="sk-SK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rámci Operačného programu Slovensko</a:t>
            </a:r>
            <a:endParaRPr lang="sk-SK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4000" b="1" dirty="0">
                <a:solidFill>
                  <a:srgbClr val="44546A"/>
                </a:solidFill>
                <a:latin typeface="Calibri Light" panose="020F0302020204030204"/>
              </a:rPr>
              <a:t>Východiská / Slovensko </a:t>
            </a:r>
            <a:r>
              <a:rPr lang="sk-SK" sz="4000" b="1" dirty="0" smtClean="0">
                <a:solidFill>
                  <a:srgbClr val="44546A"/>
                </a:solidFill>
                <a:latin typeface="Calibri Light" panose="020F0302020204030204"/>
              </a:rPr>
              <a:t>(5)</a:t>
            </a:r>
            <a:endParaRPr lang="sk-SK" sz="4000" b="1" dirty="0">
              <a:solidFill>
                <a:srgbClr val="44546A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37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104267" y="1459696"/>
            <a:ext cx="1198346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1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2800" dirty="0" smtClean="0">
              <a:latin typeface="+mj-lt"/>
            </a:endParaRPr>
          </a:p>
          <a:p>
            <a:pPr marL="76200" lvl="1">
              <a:spcBef>
                <a:spcPct val="0"/>
              </a:spcBef>
              <a:spcAft>
                <a:spcPts val="1000"/>
              </a:spcAft>
            </a:pPr>
            <a:endParaRPr lang="sk-SK" altLang="sk-SK" sz="2800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sz="2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+mj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23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+mj-lt"/>
              </a:rPr>
              <a:t>Ciele a perspektívy rozvoja klastrov (1)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8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79090" y="1219115"/>
            <a:ext cx="112338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b="1" dirty="0" smtClean="0">
                <a:solidFill>
                  <a:schemeClr val="tx2"/>
                </a:solidFill>
              </a:rPr>
              <a:t>Slovenská republika nemá doteraz </a:t>
            </a:r>
            <a:r>
              <a:rPr lang="sk-SK" sz="2000" dirty="0" smtClean="0">
                <a:solidFill>
                  <a:schemeClr val="tx2"/>
                </a:solidFill>
              </a:rPr>
              <a:t>ucelenú </a:t>
            </a:r>
            <a:r>
              <a:rPr lang="sk-SK" sz="2000" b="1" dirty="0" smtClean="0">
                <a:solidFill>
                  <a:schemeClr val="tx2"/>
                </a:solidFill>
              </a:rPr>
              <a:t>stratégiu</a:t>
            </a:r>
            <a:r>
              <a:rPr lang="sk-SK" sz="2000" dirty="0" smtClean="0">
                <a:solidFill>
                  <a:schemeClr val="tx2"/>
                </a:solidFill>
              </a:rPr>
              <a:t> zameranú špeciálne na </a:t>
            </a:r>
            <a:r>
              <a:rPr lang="sk-SK" sz="2000" b="1" dirty="0" smtClean="0">
                <a:solidFill>
                  <a:schemeClr val="tx2"/>
                </a:solidFill>
              </a:rPr>
              <a:t>klastre, </a:t>
            </a:r>
            <a:r>
              <a:rPr lang="sk-SK" sz="2000" dirty="0" smtClean="0">
                <a:solidFill>
                  <a:schemeClr val="tx2"/>
                </a:solidFill>
              </a:rPr>
              <a:t>aj keď je podpora </a:t>
            </a:r>
            <a:r>
              <a:rPr lang="sk-SK" sz="2000" dirty="0">
                <a:solidFill>
                  <a:schemeClr val="tx2"/>
                </a:solidFill>
              </a:rPr>
              <a:t>klastrov </a:t>
            </a:r>
            <a:r>
              <a:rPr lang="sk-SK" sz="2000" dirty="0" smtClean="0">
                <a:solidFill>
                  <a:schemeClr val="tx2"/>
                </a:solidFill>
              </a:rPr>
              <a:t>ukotvená </a:t>
            </a:r>
            <a:r>
              <a:rPr lang="sk-SK" sz="2000" dirty="0">
                <a:solidFill>
                  <a:schemeClr val="tx2"/>
                </a:solidFill>
              </a:rPr>
              <a:t>v strategických materiáloch </a:t>
            </a:r>
            <a:r>
              <a:rPr lang="sk-SK" sz="2000" dirty="0" smtClean="0">
                <a:solidFill>
                  <a:schemeClr val="tx2"/>
                </a:solidFill>
              </a:rPr>
              <a:t>SR.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20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12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tx2"/>
                </a:solidFill>
              </a:rPr>
              <a:t>Stratégia výskumu a inovácií </a:t>
            </a:r>
            <a:r>
              <a:rPr lang="sk-SK" sz="2000" dirty="0" smtClean="0">
                <a:solidFill>
                  <a:schemeClr val="tx2"/>
                </a:solidFill>
              </a:rPr>
              <a:t>pre inteligentnú </a:t>
            </a:r>
            <a:r>
              <a:rPr lang="sk-SK" sz="2000" dirty="0">
                <a:solidFill>
                  <a:schemeClr val="tx2"/>
                </a:solidFill>
              </a:rPr>
              <a:t>špecializáciu na </a:t>
            </a:r>
            <a:r>
              <a:rPr lang="sk-SK" sz="2000" dirty="0" smtClean="0">
                <a:solidFill>
                  <a:schemeClr val="tx2"/>
                </a:solidFill>
              </a:rPr>
              <a:t>obdobie 2021 </a:t>
            </a:r>
            <a:r>
              <a:rPr lang="sk-SK" sz="2000" dirty="0">
                <a:solidFill>
                  <a:schemeClr val="tx2"/>
                </a:solidFill>
              </a:rPr>
              <a:t>– 2027 (SK RIS3 2021+): 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625475" indent="-285750" algn="just">
              <a:buFont typeface="Wingdings" panose="05000000000000000000" pitchFamily="2" charset="2"/>
              <a:buChar char="ü"/>
              <a:tabLst>
                <a:tab pos="714375" algn="l"/>
              </a:tabLst>
            </a:pPr>
            <a:r>
              <a:rPr lang="sk-SK" i="1" dirty="0" smtClean="0">
                <a:solidFill>
                  <a:schemeClr val="tx2"/>
                </a:solidFill>
              </a:rPr>
              <a:t>Je </a:t>
            </a:r>
            <a:r>
              <a:rPr lang="sk-SK" i="1" dirty="0">
                <a:solidFill>
                  <a:schemeClr val="tx2"/>
                </a:solidFill>
              </a:rPr>
              <a:t>potrebné zamerať sa na existujúce úspešné klastre, ktoré poslúžia ako modely pre budúce klastre a rozvíjať ich vzájomnú spoluprácu na národnej aj medzinárodnej úrovni. Súčasťou stratégie by mala byť aj osobitná podpora rozvoja </a:t>
            </a:r>
            <a:r>
              <a:rPr lang="sk-SK" i="1" dirty="0" smtClean="0">
                <a:solidFill>
                  <a:schemeClr val="tx2"/>
                </a:solidFill>
              </a:rPr>
              <a:t>znalostí </a:t>
            </a:r>
            <a:r>
              <a:rPr lang="sk-SK" i="1" dirty="0">
                <a:solidFill>
                  <a:schemeClr val="tx2"/>
                </a:solidFill>
              </a:rPr>
              <a:t>a zručností potrebných na zakladanie a úspešné riadenie </a:t>
            </a:r>
            <a:r>
              <a:rPr lang="sk-SK" i="1" dirty="0" smtClean="0">
                <a:solidFill>
                  <a:schemeClr val="tx2"/>
                </a:solidFill>
              </a:rPr>
              <a:t>klastrov.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12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k-SK" sz="20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tx2"/>
                </a:solidFill>
              </a:rPr>
              <a:t>Na základe doterajšej komunikácie s klastrami ako aj z účasti vo viacerých medzinárodných projektoch vyplynula </a:t>
            </a:r>
            <a:r>
              <a:rPr lang="sk-SK" sz="2000" b="1" dirty="0" smtClean="0">
                <a:solidFill>
                  <a:schemeClr val="tx2"/>
                </a:solidFill>
              </a:rPr>
              <a:t>iniciatíva pripraviť klastrovú stratégiu – </a:t>
            </a:r>
            <a:r>
              <a:rPr lang="sk-SK" sz="2000" dirty="0" smtClean="0">
                <a:solidFill>
                  <a:schemeClr val="tx2"/>
                </a:solidFill>
              </a:rPr>
              <a:t>expertný tím SIEA pod gesciou MH SR.  </a:t>
            </a:r>
          </a:p>
          <a:p>
            <a:endParaRPr lang="sk-SK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AB7912-CCF0-49CF-A756-7BA9C10BB5C5}"/>
              </a:ext>
            </a:extLst>
          </p:cNvPr>
          <p:cNvSpPr/>
          <p:nvPr/>
        </p:nvSpPr>
        <p:spPr>
          <a:xfrm>
            <a:off x="0" y="6333323"/>
            <a:ext cx="12192000" cy="524677"/>
          </a:xfrm>
          <a:prstGeom prst="rect">
            <a:avLst/>
          </a:prstGeom>
          <a:solidFill>
            <a:srgbClr val="095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187FC68-8DC2-470B-A1E3-821442D36DC4}"/>
              </a:ext>
            </a:extLst>
          </p:cNvPr>
          <p:cNvSpPr/>
          <p:nvPr/>
        </p:nvSpPr>
        <p:spPr>
          <a:xfrm>
            <a:off x="-64168" y="1435632"/>
            <a:ext cx="1198346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28575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sk-SK" dirty="0" smtClean="0">
              <a:solidFill>
                <a:schemeClr val="tx2"/>
              </a:solidFill>
              <a:latin typeface="+mj-lt"/>
            </a:endParaRPr>
          </a:p>
          <a:p>
            <a:pPr marL="533400" lvl="1" indent="-4572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sz="2800" dirty="0">
              <a:latin typeface="+mj-lt"/>
            </a:endParaRPr>
          </a:p>
          <a:p>
            <a:pPr marL="285750" indent="-28575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altLang="sk-SK" sz="2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+mj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465D1C-3AA6-4351-9BA5-5ED519991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420" y="5879615"/>
            <a:ext cx="1475085" cy="358509"/>
          </a:xfrm>
          <a:prstGeom prst="rect">
            <a:avLst/>
          </a:prstGeom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CD6-2C38-4A6A-BAC3-72DC9F3221AF}" type="slidenum">
              <a:rPr lang="sk-SK" smtClean="0"/>
              <a:t>9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706" y="5764471"/>
            <a:ext cx="1087094" cy="47560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97575" y="1327368"/>
            <a:ext cx="10659979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1" algn="just">
              <a:spcBef>
                <a:spcPct val="0"/>
              </a:spcBef>
              <a:spcAft>
                <a:spcPts val="1000"/>
              </a:spcAft>
            </a:pPr>
            <a:r>
              <a:rPr lang="sk-SK" sz="2000" dirty="0">
                <a:solidFill>
                  <a:schemeClr val="tx2"/>
                </a:solidFill>
              </a:rPr>
              <a:t>Pripravovaný </a:t>
            </a:r>
            <a:r>
              <a:rPr lang="sk-SK" sz="2000" b="1" dirty="0">
                <a:solidFill>
                  <a:schemeClr val="tx2"/>
                </a:solidFill>
              </a:rPr>
              <a:t>Národný projekt </a:t>
            </a:r>
            <a:r>
              <a:rPr lang="sk-SK" sz="2000" b="1" dirty="0" smtClean="0">
                <a:solidFill>
                  <a:schemeClr val="tx2"/>
                </a:solidFill>
              </a:rPr>
              <a:t>z Operačného </a:t>
            </a:r>
            <a:r>
              <a:rPr lang="sk-SK" sz="2000" b="1" dirty="0">
                <a:solidFill>
                  <a:schemeClr val="tx2"/>
                </a:solidFill>
              </a:rPr>
              <a:t>p</a:t>
            </a:r>
            <a:r>
              <a:rPr lang="sk-SK" sz="2000" b="1" dirty="0" smtClean="0">
                <a:solidFill>
                  <a:schemeClr val="tx2"/>
                </a:solidFill>
              </a:rPr>
              <a:t>rogramu </a:t>
            </a:r>
            <a:r>
              <a:rPr lang="sk-SK" sz="2000" b="1" dirty="0">
                <a:solidFill>
                  <a:schemeClr val="tx2"/>
                </a:solidFill>
              </a:rPr>
              <a:t>Slovensko</a:t>
            </a:r>
            <a:r>
              <a:rPr lang="sk-SK" sz="2000" dirty="0">
                <a:solidFill>
                  <a:schemeClr val="tx2"/>
                </a:solidFill>
              </a:rPr>
              <a:t> - sieťovanie aktérov inovačného ekosystému predovšetkým podporou priemyselných klastrov a pravidelné stretnutia s klastrami</a:t>
            </a:r>
          </a:p>
          <a:p>
            <a:pPr marL="419100" lvl="1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tx2"/>
                </a:solidFill>
              </a:rPr>
              <a:t>zvyšovanie </a:t>
            </a:r>
            <a:r>
              <a:rPr lang="sk-SK" sz="2000" dirty="0" err="1">
                <a:solidFill>
                  <a:schemeClr val="tx2"/>
                </a:solidFill>
              </a:rPr>
              <a:t>excelentnosti</a:t>
            </a:r>
            <a:r>
              <a:rPr lang="sk-SK" sz="2000" dirty="0">
                <a:solidFill>
                  <a:schemeClr val="tx2"/>
                </a:solidFill>
              </a:rPr>
              <a:t> klastrov</a:t>
            </a:r>
          </a:p>
          <a:p>
            <a:pPr marL="876300" lvl="2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2"/>
                </a:solidFill>
              </a:rPr>
              <a:t>Hodnotenie </a:t>
            </a:r>
            <a:r>
              <a:rPr lang="sk-SK" dirty="0">
                <a:solidFill>
                  <a:schemeClr val="tx2"/>
                </a:solidFill>
              </a:rPr>
              <a:t>výkonnosti klastrov (národné hodnotenie metodikou SIEA/MH SR</a:t>
            </a:r>
            <a:r>
              <a:rPr lang="sk-SK" dirty="0" smtClean="0">
                <a:solidFill>
                  <a:schemeClr val="tx2"/>
                </a:solidFill>
              </a:rPr>
              <a:t>).</a:t>
            </a:r>
            <a:endParaRPr lang="sk-SK" dirty="0">
              <a:solidFill>
                <a:schemeClr val="tx2"/>
              </a:solidFill>
            </a:endParaRPr>
          </a:p>
          <a:p>
            <a:pPr marL="876300" lvl="2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2"/>
                </a:solidFill>
              </a:rPr>
              <a:t>Nefinančná </a:t>
            </a:r>
            <a:r>
              <a:rPr lang="sk-SK" dirty="0">
                <a:solidFill>
                  <a:schemeClr val="tx2"/>
                </a:solidFill>
              </a:rPr>
              <a:t>pomoc klastrom formou zabezpečenia úhrady poplatkov spojených s certifikáciou na najvyšší stupeň hodnotenia v systéme ESCA (len na úroveň GOLD LABEL</a:t>
            </a:r>
            <a:r>
              <a:rPr lang="sk-SK" dirty="0" smtClean="0">
                <a:solidFill>
                  <a:schemeClr val="tx2"/>
                </a:solidFill>
              </a:rPr>
              <a:t>).</a:t>
            </a:r>
            <a:endParaRPr lang="sk-SK" dirty="0">
              <a:solidFill>
                <a:schemeClr val="tx2"/>
              </a:solidFill>
            </a:endParaRPr>
          </a:p>
          <a:p>
            <a:pPr marL="876300" lvl="2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2"/>
                </a:solidFill>
              </a:rPr>
              <a:t>Centrum </a:t>
            </a:r>
            <a:r>
              <a:rPr lang="sk-SK" dirty="0" err="1" smtClean="0">
                <a:solidFill>
                  <a:schemeClr val="tx2"/>
                </a:solidFill>
              </a:rPr>
              <a:t>excelentnosti</a:t>
            </a:r>
            <a:r>
              <a:rPr lang="sk-SK" dirty="0" smtClean="0">
                <a:solidFill>
                  <a:schemeClr val="tx2"/>
                </a:solidFill>
              </a:rPr>
              <a:t> klastrov – platforma na zapojenie klastrov do rozvoja inovačného ekosystému, komunikácia so </a:t>
            </a:r>
            <a:r>
              <a:rPr lang="sk-SK" dirty="0" err="1" smtClean="0">
                <a:solidFill>
                  <a:schemeClr val="tx2"/>
                </a:solidFill>
              </a:rPr>
              <a:t>stakeholdermi</a:t>
            </a:r>
            <a:r>
              <a:rPr lang="sk-SK" dirty="0" smtClean="0">
                <a:solidFill>
                  <a:schemeClr val="tx2"/>
                </a:solidFill>
              </a:rPr>
              <a:t>/tvorcami politík, diskusie o trendoch, Slovenský klastrový monitor, program strategického poradenstva pri tvorbe dlhodobých strategických dokumentov klastrov</a:t>
            </a:r>
          </a:p>
          <a:p>
            <a:pPr marL="876300" lvl="2" indent="-3429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2"/>
                </a:solidFill>
              </a:rPr>
              <a:t>V pláne je príprava obdobných výziev ako v roku 2020 z EŠIF.  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A012CBC-2FD0-4D97-8DA4-829335BAA392}"/>
              </a:ext>
            </a:extLst>
          </p:cNvPr>
          <p:cNvSpPr txBox="1"/>
          <p:nvPr/>
        </p:nvSpPr>
        <p:spPr>
          <a:xfrm>
            <a:off x="444833" y="299092"/>
            <a:ext cx="1114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Ciele a perspektívy rozvoja klastrov (2)  </a:t>
            </a:r>
            <a:endParaRPr lang="sk-SK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1022</Words>
  <Application>Microsoft Office PowerPoint</Application>
  <PresentationFormat>Širokouhlá</PresentationFormat>
  <Paragraphs>123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Pozvánka na medzinárodné klastrové podujatie Bližšie informácie - Oddelenie rozvoja klastrov a inovácií SIEA: Vladimír Borza &amp; Peter Adamovský</vt:lpstr>
      <vt:lpstr>Prezentácia programu PowerPoint</vt:lpstr>
    </vt:vector>
  </TitlesOfParts>
  <Company>Ministerstvo hospodárstva Slovenskej republiky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Horvath Martin</dc:creator>
  <cp:lastModifiedBy>Tanistrak Vladimir</cp:lastModifiedBy>
  <cp:revision>109</cp:revision>
  <dcterms:created xsi:type="dcterms:W3CDTF">2019-08-09T09:06:23Z</dcterms:created>
  <dcterms:modified xsi:type="dcterms:W3CDTF">2023-02-21T06:53:14Z</dcterms:modified>
</cp:coreProperties>
</file>